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 autoCompressPictures="0">
  <p:sldMasterIdLst>
    <p:sldMasterId id="2147483720" r:id="rId1"/>
  </p:sldMasterIdLst>
  <p:notesMasterIdLst>
    <p:notesMasterId r:id="rId7"/>
  </p:notesMasterIdLst>
  <p:handoutMasterIdLst>
    <p:handoutMasterId r:id="rId8"/>
  </p:handoutMasterIdLst>
  <p:sldIdLst>
    <p:sldId id="2083" r:id="rId2"/>
    <p:sldId id="2082" r:id="rId3"/>
    <p:sldId id="2085" r:id="rId4"/>
    <p:sldId id="2084" r:id="rId5"/>
    <p:sldId id="2086" r:id="rId6"/>
  </p:sldIdLst>
  <p:sldSz cx="8961438" cy="6721475"/>
  <p:notesSz cx="6797675" cy="9874250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400" b="1"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sz="1400" b="1"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sz="1400" b="1"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sz="1400" b="1"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957ABA"/>
    <a:srgbClr val="0065CC"/>
    <a:srgbClr val="E7F3E1"/>
    <a:srgbClr val="ECF5E7"/>
    <a:srgbClr val="91AFFF"/>
    <a:srgbClr val="C2ACCB"/>
    <a:srgbClr val="663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99" autoAdjust="0"/>
    <p:restoredTop sz="98579" autoAdjust="0"/>
  </p:normalViewPr>
  <p:slideViewPr>
    <p:cSldViewPr snapToGrid="0">
      <p:cViewPr>
        <p:scale>
          <a:sx n="101" d="100"/>
          <a:sy n="101" d="100"/>
        </p:scale>
        <p:origin x="-1320" y="-72"/>
      </p:cViewPr>
      <p:guideLst>
        <p:guide orient="horz" pos="4212"/>
        <p:guide pos="17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-3504" y="-120"/>
      </p:cViewPr>
      <p:guideLst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939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Rot="1" noChangeAspect="1" noChangeArrowheads="1" noTextEdit="1"/>
          </p:cNvSpPr>
          <p:nvPr>
            <p:ph type="sldImg" idx="2"/>
          </p:nvPr>
        </p:nvSpPr>
        <p:spPr bwMode="gray">
          <a:xfrm>
            <a:off x="504825" y="617538"/>
            <a:ext cx="5795963" cy="43465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gray">
          <a:xfrm>
            <a:off x="550947" y="5305707"/>
            <a:ext cx="5792159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gray">
          <a:xfrm>
            <a:off x="6068436" y="9496002"/>
            <a:ext cx="536489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919163">
              <a:defRPr sz="1200" b="0">
                <a:cs typeface="+mn-cs"/>
              </a:defRPr>
            </a:lvl1pPr>
          </a:lstStyle>
          <a:p>
            <a:pPr>
              <a:defRPr/>
            </a:pPr>
            <a:fld id="{1E0DDCBC-669D-7E4D-8CCB-770BE74BE3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gray">
          <a:xfrm>
            <a:off x="6604860" y="109188"/>
            <a:ext cx="6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919163">
              <a:defRPr sz="800" b="0"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927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95350" rtl="0" fontAlgn="base">
      <a:spcBef>
        <a:spcPct val="0"/>
      </a:spcBef>
      <a:spcAft>
        <a:spcPct val="0"/>
      </a:spcAft>
      <a:buClr>
        <a:schemeClr val="tx2"/>
      </a:buClr>
      <a:defRPr kumimoji="1" sz="16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117475" indent="-115888" algn="l" defTabSz="895350" rtl="0" fontAlgn="base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kumimoji="1" sz="1600" kern="1200">
        <a:solidFill>
          <a:schemeClr val="tx1"/>
        </a:solidFill>
        <a:latin typeface="Arial" charset="0"/>
        <a:ea typeface="Arial" charset="0"/>
        <a:cs typeface="+mn-cs"/>
      </a:defRPr>
    </a:lvl2pPr>
    <a:lvl3pPr marL="300038" indent="-180975" algn="l" defTabSz="895350" rtl="0" fontAlgn="base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kumimoji="1" sz="1600" kern="1200">
        <a:solidFill>
          <a:schemeClr val="tx1"/>
        </a:solidFill>
        <a:latin typeface="Arial" charset="0"/>
        <a:ea typeface="Arial" charset="0"/>
        <a:cs typeface="+mn-cs"/>
      </a:defRPr>
    </a:lvl3pPr>
    <a:lvl4pPr marL="427038" indent="-125413" algn="l" defTabSz="895350" rtl="0" fontAlgn="base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kumimoji="1" sz="1600" kern="1200">
        <a:solidFill>
          <a:schemeClr val="tx1"/>
        </a:solidFill>
        <a:latin typeface="Arial" charset="0"/>
        <a:ea typeface="Arial" charset="0"/>
        <a:cs typeface="+mn-cs"/>
      </a:defRPr>
    </a:lvl4pPr>
    <a:lvl5pPr marL="542925" indent="-114300" algn="l" defTabSz="895350" rtl="0" fontAlgn="base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kumimoji="1" sz="1600" kern="1200">
        <a:solidFill>
          <a:schemeClr val="tx1"/>
        </a:solidFill>
        <a:latin typeface="Arial" charset="0"/>
        <a:ea typeface="Arial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670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605" y="160258"/>
            <a:ext cx="6861819" cy="81529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678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605" y="160258"/>
            <a:ext cx="6849976" cy="81529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973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027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063" y="261938"/>
            <a:ext cx="6637337" cy="2889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545513" y="6435725"/>
            <a:ext cx="195262" cy="152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51ACAE8-6764-42B9-A060-BE586B2E5D88}" type="slidenum">
              <a:rPr lang="en-US"/>
              <a:pPr/>
              <a:t>‹#›</a:t>
            </a:fld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794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127" hidden="1"/>
          <p:cNvGraphicFramePr>
            <a:graphicFrameLocks/>
          </p:cNvGraphicFramePr>
          <p:nvPr>
            <p:custDataLst>
              <p:tags r:id="rId8"/>
            </p:custDataLst>
          </p:nvPr>
        </p:nvGraphicFramePr>
        <p:xfrm>
          <a:off x="0" y="0"/>
          <a:ext cx="143613" cy="155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62" name="think-cell Slide" r:id="rId11" imgW="0" imgH="0" progId="">
                  <p:embed/>
                </p:oleObj>
              </mc:Choice>
              <mc:Fallback>
                <p:oleObj name="think-cell Slide" r:id="rId11" imgW="0" imgH="0" progId="">
                  <p:embed/>
                  <p:pic>
                    <p:nvPicPr>
                      <p:cNvPr id="0" name="AutoShape 58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3613" cy="1555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Rectangle 10"/>
          <p:cNvSpPr>
            <a:spLocks noGrp="1" noChangeArrowheads="1"/>
          </p:cNvSpPr>
          <p:nvPr>
            <p:ph type="body" idx="1"/>
            <p:custDataLst>
              <p:tags r:id="rId9"/>
            </p:custDataLst>
          </p:nvPr>
        </p:nvSpPr>
        <p:spPr bwMode="auto">
          <a:xfrm>
            <a:off x="413605" y="1476547"/>
            <a:ext cx="8134228" cy="44980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Body text</a:t>
            </a:r>
          </a:p>
          <a:p>
            <a:pPr lvl="1"/>
            <a:r>
              <a:rPr lang="ru-RU" smtClean="0"/>
              <a:t>First level</a:t>
            </a:r>
          </a:p>
          <a:p>
            <a:pPr lvl="2"/>
            <a:r>
              <a:rPr lang="ru-RU" smtClean="0"/>
              <a:t>Second level</a:t>
            </a:r>
          </a:p>
          <a:p>
            <a:pPr lvl="3"/>
            <a:r>
              <a:rPr lang="ru-RU" smtClean="0"/>
              <a:t>Third level</a:t>
            </a:r>
          </a:p>
          <a:p>
            <a:pPr lvl="4"/>
            <a:r>
              <a:rPr lang="ru-RU" smtClean="0"/>
              <a:t>Quotation level</a:t>
            </a:r>
          </a:p>
        </p:txBody>
      </p:sp>
      <p:sp>
        <p:nvSpPr>
          <p:cNvPr id="1036" name="Text Box 1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375498" y="6540991"/>
            <a:ext cx="172335" cy="1306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algn="r">
              <a:defRPr/>
            </a:pPr>
            <a:fld id="{44ED01C7-A0B6-42E0-B472-E007B0A26276}" type="slidenum">
              <a:rPr lang="ru-RU" sz="800" b="0">
                <a:solidFill>
                  <a:srgbClr val="000000"/>
                </a:solidFill>
                <a:ea typeface="+mn-ea"/>
              </a:rPr>
              <a:pPr algn="r">
                <a:defRPr/>
              </a:pPr>
              <a:t>‹#›</a:t>
            </a:fld>
            <a:endParaRPr lang="ru-RU" sz="800" b="0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6550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Arial" charset="0"/>
          <a:cs typeface="Arial" charset="0"/>
        </a:defRPr>
      </a:lvl5pPr>
      <a:lvl6pPr marL="427711" algn="l" rtl="0" fontAlgn="base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Arial" charset="0"/>
          <a:cs typeface="Arial" charset="0"/>
        </a:defRPr>
      </a:lvl6pPr>
      <a:lvl7pPr marL="855421" algn="l" rtl="0" fontAlgn="base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Arial" charset="0"/>
          <a:cs typeface="Arial" charset="0"/>
        </a:defRPr>
      </a:lvl7pPr>
      <a:lvl8pPr marL="1283132" algn="l" rtl="0" fontAlgn="base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Arial" charset="0"/>
          <a:cs typeface="Arial" charset="0"/>
        </a:defRPr>
      </a:lvl8pPr>
      <a:lvl9pPr marL="1710842" algn="l" rtl="0" fontAlgn="base">
        <a:spcBef>
          <a:spcPct val="0"/>
        </a:spcBef>
        <a:spcAft>
          <a:spcPct val="0"/>
        </a:spcAft>
        <a:defRPr sz="19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20783" indent="-320783" algn="l" rtl="0" eaLnBrk="0" fontAlgn="base" hangingPunct="0">
        <a:spcBef>
          <a:spcPct val="20000"/>
        </a:spcBef>
        <a:spcAft>
          <a:spcPct val="0"/>
        </a:spcAft>
        <a:buClr>
          <a:srgbClr val="B2B2B2"/>
        </a:buClr>
        <a:defRPr sz="1500" b="1">
          <a:solidFill>
            <a:srgbClr val="B2B2B2"/>
          </a:solidFill>
          <a:latin typeface="+mn-lt"/>
          <a:ea typeface="+mn-ea"/>
          <a:cs typeface="+mn-cs"/>
        </a:defRPr>
      </a:lvl1pPr>
      <a:lvl2pPr marL="427711" indent="-213855" algn="l" rtl="0" eaLnBrk="0" fontAlgn="base" hangingPunct="0">
        <a:spcBef>
          <a:spcPct val="20000"/>
        </a:spcBef>
        <a:spcAft>
          <a:spcPct val="0"/>
        </a:spcAft>
        <a:buClr>
          <a:srgbClr val="B2B2B2"/>
        </a:buClr>
        <a:buChar char="•"/>
        <a:defRPr sz="1500">
          <a:solidFill>
            <a:srgbClr val="B2B2B2"/>
          </a:solidFill>
          <a:latin typeface="+mn-lt"/>
          <a:cs typeface="+mn-cs"/>
        </a:defRPr>
      </a:lvl2pPr>
      <a:lvl3pPr marL="855421" indent="-213855" algn="l" rtl="0" eaLnBrk="0" fontAlgn="base" hangingPunct="0">
        <a:spcBef>
          <a:spcPct val="20000"/>
        </a:spcBef>
        <a:spcAft>
          <a:spcPct val="0"/>
        </a:spcAft>
        <a:buClr>
          <a:srgbClr val="B2B2B2"/>
        </a:buClr>
        <a:buFont typeface="Arial" charset="0"/>
        <a:buChar char="–"/>
        <a:defRPr sz="1500">
          <a:solidFill>
            <a:srgbClr val="B2B2B2"/>
          </a:solidFill>
          <a:latin typeface="+mn-lt"/>
          <a:cs typeface="+mn-cs"/>
        </a:defRPr>
      </a:lvl3pPr>
      <a:lvl4pPr marL="1287588" indent="-218311" algn="l" rtl="0" eaLnBrk="0" fontAlgn="base" hangingPunct="0">
        <a:spcBef>
          <a:spcPct val="20000"/>
        </a:spcBef>
        <a:spcAft>
          <a:spcPct val="0"/>
        </a:spcAft>
        <a:buClr>
          <a:srgbClr val="B2B2B2"/>
        </a:buClr>
        <a:buFont typeface="Arial" charset="0"/>
        <a:buChar char="–"/>
        <a:defRPr sz="1500">
          <a:solidFill>
            <a:srgbClr val="B2B2B2"/>
          </a:solidFill>
          <a:latin typeface="+mn-lt"/>
          <a:cs typeface="+mn-cs"/>
        </a:defRPr>
      </a:lvl4pPr>
      <a:lvl5pPr marL="1926183" indent="-215341" algn="l" rtl="0" eaLnBrk="0" fontAlgn="base" hangingPunct="0">
        <a:spcBef>
          <a:spcPct val="20000"/>
        </a:spcBef>
        <a:spcAft>
          <a:spcPct val="0"/>
        </a:spcAft>
        <a:buClr>
          <a:srgbClr val="B2B2B2"/>
        </a:buClr>
        <a:buFont typeface="Arial" charset="0"/>
        <a:buChar char="–"/>
        <a:defRPr sz="1500">
          <a:solidFill>
            <a:srgbClr val="B2B2B2"/>
          </a:solidFill>
          <a:latin typeface="+mn-lt"/>
          <a:cs typeface="+mn-cs"/>
        </a:defRPr>
      </a:lvl5pPr>
      <a:lvl6pPr marL="2353894" indent="-215341" algn="l" rtl="0" fontAlgn="base">
        <a:spcBef>
          <a:spcPct val="20000"/>
        </a:spcBef>
        <a:spcAft>
          <a:spcPct val="0"/>
        </a:spcAft>
        <a:buClr>
          <a:srgbClr val="B2B2B2"/>
        </a:buClr>
        <a:buFont typeface="Arial" charset="0"/>
        <a:buChar char="–"/>
        <a:defRPr sz="1500">
          <a:solidFill>
            <a:srgbClr val="B2B2B2"/>
          </a:solidFill>
          <a:latin typeface="+mn-lt"/>
          <a:cs typeface="+mn-cs"/>
        </a:defRPr>
      </a:lvl6pPr>
      <a:lvl7pPr marL="2781604" indent="-215341" algn="l" rtl="0" fontAlgn="base">
        <a:spcBef>
          <a:spcPct val="20000"/>
        </a:spcBef>
        <a:spcAft>
          <a:spcPct val="0"/>
        </a:spcAft>
        <a:buClr>
          <a:srgbClr val="B2B2B2"/>
        </a:buClr>
        <a:buFont typeface="Arial" charset="0"/>
        <a:buChar char="–"/>
        <a:defRPr sz="1500">
          <a:solidFill>
            <a:srgbClr val="B2B2B2"/>
          </a:solidFill>
          <a:latin typeface="+mn-lt"/>
          <a:cs typeface="+mn-cs"/>
        </a:defRPr>
      </a:lvl7pPr>
      <a:lvl8pPr marL="3209315" indent="-215341" algn="l" rtl="0" fontAlgn="base">
        <a:spcBef>
          <a:spcPct val="20000"/>
        </a:spcBef>
        <a:spcAft>
          <a:spcPct val="0"/>
        </a:spcAft>
        <a:buClr>
          <a:srgbClr val="B2B2B2"/>
        </a:buClr>
        <a:buFont typeface="Arial" charset="0"/>
        <a:buChar char="–"/>
        <a:defRPr sz="1500">
          <a:solidFill>
            <a:srgbClr val="B2B2B2"/>
          </a:solidFill>
          <a:latin typeface="+mn-lt"/>
          <a:cs typeface="+mn-cs"/>
        </a:defRPr>
      </a:lvl8pPr>
      <a:lvl9pPr marL="3637026" indent="-215341" algn="l" rtl="0" fontAlgn="base">
        <a:spcBef>
          <a:spcPct val="20000"/>
        </a:spcBef>
        <a:spcAft>
          <a:spcPct val="0"/>
        </a:spcAft>
        <a:buClr>
          <a:srgbClr val="B2B2B2"/>
        </a:buClr>
        <a:buFont typeface="Arial" charset="0"/>
        <a:buChar char="–"/>
        <a:defRPr sz="1500">
          <a:solidFill>
            <a:srgbClr val="B2B2B2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855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7711" algn="l" defTabSz="855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5421" algn="l" defTabSz="855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3132" algn="l" defTabSz="855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0842" algn="l" defTabSz="855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38553" algn="l" defTabSz="855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66264" algn="l" defTabSz="855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93974" algn="l" defTabSz="855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21685" algn="l" defTabSz="85542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png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5657" y="1577735"/>
            <a:ext cx="3149396" cy="2582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4073" y="2117047"/>
            <a:ext cx="1053600" cy="136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lus 4"/>
          <p:cNvSpPr/>
          <p:nvPr/>
        </p:nvSpPr>
        <p:spPr>
          <a:xfrm>
            <a:off x="4695286" y="2025559"/>
            <a:ext cx="806366" cy="712851"/>
          </a:xfrm>
          <a:prstGeom prst="mathPlus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7423" y="603966"/>
            <a:ext cx="8237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/>
              <a:t>Планшеты </a:t>
            </a:r>
            <a:r>
              <a:rPr lang="en-US" sz="1800" dirty="0" smtClean="0"/>
              <a:t>Samsung </a:t>
            </a:r>
            <a:r>
              <a:rPr lang="ru-RU" sz="1800" dirty="0" smtClean="0"/>
              <a:t>со вложенными </a:t>
            </a:r>
            <a:r>
              <a:rPr lang="en-US" sz="1800" dirty="0" smtClean="0"/>
              <a:t>SIM-</a:t>
            </a:r>
            <a:r>
              <a:rPr lang="ru-RU" sz="1800" dirty="0" smtClean="0"/>
              <a:t>картами от МегаФон</a:t>
            </a:r>
          </a:p>
          <a:p>
            <a:r>
              <a:rPr lang="ru-RU" sz="1800" dirty="0" smtClean="0"/>
              <a:t>(</a:t>
            </a:r>
            <a:r>
              <a:rPr lang="en-US" sz="1800" dirty="0" smtClean="0"/>
              <a:t>BOM-</a:t>
            </a:r>
            <a:r>
              <a:rPr lang="ru-RU" sz="1800" dirty="0" smtClean="0"/>
              <a:t>код планшетов с окончание </a:t>
            </a:r>
            <a:r>
              <a:rPr lang="en-US" sz="1800" dirty="0" smtClean="0"/>
              <a:t>MGF</a:t>
            </a:r>
            <a:r>
              <a:rPr lang="ru-RU" sz="1800" dirty="0" smtClean="0"/>
              <a:t>,  например, </a:t>
            </a:r>
            <a:r>
              <a:rPr lang="en-US" sz="1800" dirty="0" smtClean="0"/>
              <a:t>GT-N5100ZWAMGF)</a:t>
            </a:r>
            <a:endParaRPr lang="ru-RU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230777" y="4280263"/>
            <a:ext cx="87306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Комплект  :</a:t>
            </a:r>
          </a:p>
          <a:p>
            <a:pPr>
              <a:buFontTx/>
              <a:buChar char="-"/>
            </a:pPr>
            <a:r>
              <a:rPr lang="ru-RU" sz="1800" b="0" dirty="0" smtClean="0"/>
              <a:t>Планшет </a:t>
            </a:r>
            <a:r>
              <a:rPr lang="en-US" sz="1800" b="0" dirty="0" smtClean="0"/>
              <a:t>Samsung</a:t>
            </a:r>
            <a:r>
              <a:rPr lang="ru-RU" sz="1800" b="0" dirty="0" smtClean="0"/>
              <a:t>, без кастомизации и может работать в сетях любых операторов</a:t>
            </a:r>
          </a:p>
          <a:p>
            <a:pPr>
              <a:buFontTx/>
              <a:buChar char="-"/>
            </a:pPr>
            <a:r>
              <a:rPr lang="en-US" sz="1800" b="0" dirty="0" smtClean="0"/>
              <a:t>SIM-</a:t>
            </a:r>
            <a:r>
              <a:rPr lang="ru-RU" sz="1800" b="0" dirty="0" smtClean="0"/>
              <a:t>карта от МегаФон</a:t>
            </a:r>
            <a:r>
              <a:rPr lang="en-US" sz="1800" b="0" dirty="0" smtClean="0"/>
              <a:t>, </a:t>
            </a:r>
            <a:r>
              <a:rPr lang="ru-RU" sz="1800" b="0" dirty="0" smtClean="0"/>
              <a:t>(нет ограничения по привязке к конкретному региону)</a:t>
            </a:r>
          </a:p>
          <a:p>
            <a:pPr>
              <a:buFontTx/>
              <a:buChar char="-"/>
            </a:pPr>
            <a:r>
              <a:rPr lang="ru-RU" sz="1800" b="0" dirty="0" smtClean="0"/>
              <a:t>Листовка с описанием подарка и процедуры подключения</a:t>
            </a:r>
          </a:p>
          <a:p>
            <a:pPr>
              <a:buFontTx/>
              <a:buChar char="-"/>
            </a:pPr>
            <a:endParaRPr lang="ru-RU" sz="1800" dirty="0" smtClean="0"/>
          </a:p>
          <a:p>
            <a:r>
              <a:rPr lang="ru-RU" sz="1800" dirty="0" smtClean="0"/>
              <a:t>На коробке наклеен стикер с указанием, что при покупке данного планшета можно получить значимый бонус от МегаФона</a:t>
            </a:r>
            <a:endParaRPr lang="ru-RU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6066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80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2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24806"/>
            <a:ext cx="6637337" cy="292388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sz="2400" dirty="0" smtClean="0"/>
              <a:t>Лучший Интернет для твоего планшета!</a:t>
            </a:r>
            <a:endParaRPr lang="en-US" sz="2400" dirty="0" smtClean="0"/>
          </a:p>
        </p:txBody>
      </p:sp>
      <p:grpSp>
        <p:nvGrpSpPr>
          <p:cNvPr id="3" name="Группа 2"/>
          <p:cNvGrpSpPr/>
          <p:nvPr/>
        </p:nvGrpSpPr>
        <p:grpSpPr>
          <a:xfrm>
            <a:off x="216161" y="2743500"/>
            <a:ext cx="8503544" cy="819994"/>
            <a:chOff x="216161" y="2743500"/>
            <a:chExt cx="8503544" cy="819994"/>
          </a:xfrm>
        </p:grpSpPr>
        <p:sp>
          <p:nvSpPr>
            <p:cNvPr id="13" name="Скругленный прямоугольник 12"/>
            <p:cNvSpPr/>
            <p:nvPr/>
          </p:nvSpPr>
          <p:spPr bwMode="auto">
            <a:xfrm>
              <a:off x="216161" y="2743500"/>
              <a:ext cx="8503544" cy="819994"/>
            </a:xfrm>
            <a:prstGeom prst="roundRect">
              <a:avLst/>
            </a:prstGeom>
            <a:noFill/>
            <a:ln w="38100">
              <a:solidFill>
                <a:srgbClr val="009900"/>
              </a:solidFill>
              <a:headEnd type="none" w="lg" len="lg"/>
              <a:tailEnd type="none" w="lg" len="lg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91440" tIns="91440" rIns="91440" bIns="9144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25475" y="2823035"/>
              <a:ext cx="74306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sz="2000" dirty="0" smtClean="0">
                  <a:latin typeface="+mn-lt"/>
                </a:rPr>
                <a:t>Самая широкая зона покрытия скоростного Интернета (3</a:t>
              </a:r>
              <a:r>
                <a:rPr lang="en-US" sz="2000" dirty="0" smtClean="0">
                  <a:latin typeface="+mn-lt"/>
                </a:rPr>
                <a:t>G) </a:t>
              </a:r>
              <a:r>
                <a:rPr lang="ru-RU" sz="2000" dirty="0" smtClean="0">
                  <a:latin typeface="+mn-lt"/>
                </a:rPr>
                <a:t>и высокоскоростного Интернета (4</a:t>
              </a:r>
              <a:r>
                <a:rPr lang="en-US" sz="2000" dirty="0" smtClean="0">
                  <a:latin typeface="+mn-lt"/>
                </a:rPr>
                <a:t>G</a:t>
              </a:r>
              <a:r>
                <a:rPr lang="ru-RU" sz="2000" dirty="0" smtClean="0">
                  <a:latin typeface="+mn-lt"/>
                </a:rPr>
                <a:t>)!</a:t>
              </a:r>
              <a:endParaRPr lang="ru-RU" sz="2000" dirty="0">
                <a:latin typeface="+mn-lt"/>
              </a:endParaRPr>
            </a:p>
          </p:txBody>
        </p:sp>
        <p:pic>
          <p:nvPicPr>
            <p:cNvPr id="11" name="Picture 250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41" t="17826" r="84108" b="77361"/>
            <a:stretch/>
          </p:blipFill>
          <p:spPr bwMode="auto">
            <a:xfrm>
              <a:off x="397963" y="2957748"/>
              <a:ext cx="365760" cy="398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Группа 1"/>
          <p:cNvGrpSpPr/>
          <p:nvPr/>
        </p:nvGrpSpPr>
        <p:grpSpPr>
          <a:xfrm>
            <a:off x="176972" y="727043"/>
            <a:ext cx="8503544" cy="1193196"/>
            <a:chOff x="176972" y="766232"/>
            <a:chExt cx="8503544" cy="837697"/>
          </a:xfrm>
        </p:grpSpPr>
        <p:sp>
          <p:nvSpPr>
            <p:cNvPr id="15" name="TextBox 14"/>
            <p:cNvSpPr txBox="1"/>
            <p:nvPr/>
          </p:nvSpPr>
          <p:spPr>
            <a:xfrm>
              <a:off x="929979" y="896043"/>
              <a:ext cx="74306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sz="2000" dirty="0" smtClean="0">
                  <a:latin typeface="+mn-lt"/>
                </a:rPr>
                <a:t>Планшет готов для использования сети Интернет, подключение происходит при первом выходе в есть</a:t>
              </a:r>
              <a:endParaRPr lang="ru-RU" sz="2000" dirty="0">
                <a:latin typeface="+mn-lt"/>
              </a:endParaRPr>
            </a:p>
          </p:txBody>
        </p:sp>
        <p:pic>
          <p:nvPicPr>
            <p:cNvPr id="89338" name="Picture 250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41" t="17826" r="84108" b="77361"/>
            <a:stretch/>
          </p:blipFill>
          <p:spPr bwMode="auto">
            <a:xfrm>
              <a:off x="463278" y="1016424"/>
              <a:ext cx="359682" cy="266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Скругленный прямоугольник 16"/>
            <p:cNvSpPr/>
            <p:nvPr/>
          </p:nvSpPr>
          <p:spPr bwMode="auto">
            <a:xfrm>
              <a:off x="176972" y="766232"/>
              <a:ext cx="8503544" cy="819994"/>
            </a:xfrm>
            <a:prstGeom prst="roundRect">
              <a:avLst/>
            </a:prstGeom>
            <a:noFill/>
            <a:ln w="38100">
              <a:solidFill>
                <a:srgbClr val="009900"/>
              </a:solidFill>
              <a:headEnd type="none" w="lg" len="lg"/>
              <a:tailEnd type="none" w="lg" len="lg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91440" tIns="91440" rIns="91440" bIns="9144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179244" y="4263409"/>
            <a:ext cx="8503544" cy="1401256"/>
            <a:chOff x="205370" y="3531889"/>
            <a:chExt cx="8503544" cy="1401256"/>
          </a:xfrm>
        </p:grpSpPr>
        <p:sp>
          <p:nvSpPr>
            <p:cNvPr id="12" name="TextBox 11"/>
            <p:cNvSpPr txBox="1"/>
            <p:nvPr/>
          </p:nvSpPr>
          <p:spPr>
            <a:xfrm>
              <a:off x="1128778" y="3721194"/>
              <a:ext cx="7430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sz="2000" dirty="0" smtClean="0">
                  <a:latin typeface="+mn-lt"/>
                </a:rPr>
                <a:t>Оптимальный тариф для планшетов!</a:t>
              </a:r>
            </a:p>
            <a:p>
              <a:pPr marL="342900" lvl="0" indent="-342900">
                <a:buFont typeface="Wingdings" pitchFamily="2" charset="2"/>
                <a:buChar char="Ø"/>
              </a:pPr>
              <a:r>
                <a:rPr lang="en-US" sz="2000" dirty="0" smtClean="0">
                  <a:latin typeface="+mn-lt"/>
                </a:rPr>
                <a:t>trial-</a:t>
              </a:r>
              <a:r>
                <a:rPr lang="ru-RU" sz="2000" dirty="0" smtClean="0">
                  <a:latin typeface="+mn-lt"/>
                </a:rPr>
                <a:t>период</a:t>
              </a:r>
            </a:p>
            <a:p>
              <a:pPr marL="342900" lvl="0" indent="-342900">
                <a:buFont typeface="Wingdings" pitchFamily="2" charset="2"/>
                <a:buChar char="Ø"/>
              </a:pPr>
              <a:r>
                <a:rPr lang="ru-RU" sz="2000" dirty="0" smtClean="0">
                  <a:solidFill>
                    <a:srgbClr val="FF0000"/>
                  </a:solidFill>
                  <a:latin typeface="+mn-lt"/>
                </a:rPr>
                <a:t>Существенная</a:t>
              </a:r>
              <a:r>
                <a:rPr lang="ru-RU" sz="2000" dirty="0" smtClean="0">
                  <a:latin typeface="+mn-lt"/>
                </a:rPr>
                <a:t> скидка на на Интернет-опции</a:t>
              </a:r>
              <a:endParaRPr lang="ru-RU" sz="2000" dirty="0">
                <a:latin typeface="+mn-lt"/>
              </a:endParaRPr>
            </a:p>
          </p:txBody>
        </p:sp>
        <p:pic>
          <p:nvPicPr>
            <p:cNvPr id="16" name="Picture 250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41" t="17826" r="84108" b="77361"/>
            <a:stretch/>
          </p:blipFill>
          <p:spPr bwMode="auto">
            <a:xfrm>
              <a:off x="544512" y="4075050"/>
              <a:ext cx="365760" cy="398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Скругленный прямоугольник 17"/>
            <p:cNvSpPr/>
            <p:nvPr/>
          </p:nvSpPr>
          <p:spPr bwMode="auto">
            <a:xfrm>
              <a:off x="205370" y="3531889"/>
              <a:ext cx="8503544" cy="1401256"/>
            </a:xfrm>
            <a:prstGeom prst="roundRect">
              <a:avLst/>
            </a:prstGeom>
            <a:noFill/>
            <a:ln w="38100">
              <a:solidFill>
                <a:srgbClr val="009900"/>
              </a:solidFill>
              <a:headEnd type="none" w="lg" len="lg"/>
              <a:tailEnd type="none" w="lg" len="lg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91440" tIns="91440" rIns="91440" bIns="9144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endParaRPr>
            </a:p>
          </p:txBody>
        </p:sp>
        <p:pic>
          <p:nvPicPr>
            <p:cNvPr id="89368" name="Picture 280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05" t="35217" r="8305"/>
            <a:stretch/>
          </p:blipFill>
          <p:spPr bwMode="auto">
            <a:xfrm>
              <a:off x="7124512" y="3824256"/>
              <a:ext cx="1484918" cy="576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6462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9329" name="Rectangle 1"/>
          <p:cNvSpPr>
            <a:spLocks noChangeArrowheads="1"/>
          </p:cNvSpPr>
          <p:nvPr/>
        </p:nvSpPr>
        <p:spPr bwMode="auto">
          <a:xfrm>
            <a:off x="0" y="1071154"/>
            <a:ext cx="874058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Сим-карта находится внутри комплекта, активация производится покупателем </a:t>
            </a:r>
            <a:r>
              <a:rPr lang="ru-RU" sz="16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самостоятельно, при первом выходе в Интернет, </a:t>
            </a:r>
            <a:r>
              <a:rPr lang="ru-RU" sz="1600" b="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и не требует содействия продавца.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b="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Процедура акцивации сим-карты</a:t>
            </a:r>
            <a:r>
              <a:rPr lang="ru-RU" sz="1600" b="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Войдите в установленный на планшете браузер. У вас откроется интернет-страница, на которой необходимо: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- ознакомиться с условиями обслуживания и принять их;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- заполнить паспортные данные;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- указать контактный телефон.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На указанный контактный телефон будет отправлен уникальный код.</a:t>
            </a:r>
            <a:r>
              <a:rPr lang="en-US" sz="1600" b="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b="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Ввести полученный код в открывшемся окне!</a:t>
            </a:r>
            <a:endParaRPr lang="en-US" sz="1600" b="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1600" b="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Через 2 недели со дня первого использования доступа в Интернет Вам будет доступна специальная Интернет-опция</a:t>
            </a:r>
            <a:r>
              <a:rPr lang="en-US" sz="1600" b="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b="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«Интернет Samsung»</a:t>
            </a:r>
            <a:r>
              <a:rPr lang="en-US" sz="1600" b="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1600" b="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(с очень значительной скидкой на обслуживание). </a:t>
            </a:r>
            <a:endParaRPr lang="en-US" sz="1600" b="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726832"/>
            <a:ext cx="85792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Обращаем внимание, что Вам необходимо посетить салон МегаФон и подтвердить введенные при активации паспортные данные.Необходимо будет предъявить паспорт и заключить договор на оказание услуг связи (подписать  инфо-карту). Также Вампотребуется пополнить счет для продолжения обслуживания после окончания действия опции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2 недели Интернет в подарок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7281" name="Rectangle 1"/>
          <p:cNvSpPr>
            <a:spLocks noChangeArrowheads="1"/>
          </p:cNvSpPr>
          <p:nvPr/>
        </p:nvSpPr>
        <p:spPr bwMode="auto">
          <a:xfrm>
            <a:off x="0" y="1586753"/>
            <a:ext cx="8961438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Абонентский номер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В качестве номера необходимо использовать уникальный идентификатор клиента, указанный Интернет-кабинете и отправленный в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SMS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на контактный номер при активации.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Если при оплате система запрашивает филиал, укажите Столичный филиал (МегаФон-Москва)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Куда обращаться по вопросам обслуживания?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Интернет-кабинет (открывается при выходе в Интернет через браузер);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8-800-550-50-35 (бесплатный звонок по России с любого номера);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Дополнительные условия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SIM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-карта работает только в планшете, в котором она была установлена при продаже. При установке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SIM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-карты в другое устройство услуги связи не доступны. При этом в случае, если абонент не пользуется услугами, отсчет не прерывается.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На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SIM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-карте доступна только услуга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по доступу в Интернет.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Если в планшет вставить другую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SIM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-карту, специальные Интернет-опции будут не доступны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На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SIM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-карте доступны только специальные опции (Интернет-опции, указанные на сайте филиала МегаФон, на данной SIM-карте не доступны).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При отключении опции ранее истечения оплаченного периода, плата за неиспользованный оплаченный период не возвращается, баланс не пересчитывается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27" y="745026"/>
            <a:ext cx="8134228" cy="613511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 поддержку данной активности будут проводиться активные </a:t>
            </a:r>
            <a:r>
              <a:rPr lang="en-US" dirty="0" smtClean="0">
                <a:solidFill>
                  <a:schemeClr val="tx1"/>
                </a:solidFill>
              </a:rPr>
              <a:t>PR- </a:t>
            </a:r>
            <a:r>
              <a:rPr lang="ru-RU" dirty="0" smtClean="0">
                <a:solidFill>
                  <a:schemeClr val="tx1"/>
                </a:solidFill>
              </a:rPr>
              <a:t>и маркетинговые акции. Для покупателя будет, действительно, интересно купить такой планшет.</a:t>
            </a:r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1884" y="1453205"/>
            <a:ext cx="3905793" cy="3226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694185" y="2060019"/>
            <a:ext cx="4084055" cy="32957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20783" marR="0" lvl="0" indent="-32078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Крупнейшая в истории </a:t>
            </a:r>
            <a:r>
              <a:rPr kumimoji="0" 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Samsung </a:t>
            </a:r>
            <a:r>
              <a:rPr lang="ru-RU" sz="1500" kern="0" dirty="0" smtClean="0">
                <a:latin typeface="+mn-lt"/>
                <a:ea typeface="+mn-ea"/>
                <a:cs typeface="+mn-cs"/>
              </a:rPr>
              <a:t>рекламная кампания на ТВ</a:t>
            </a:r>
          </a:p>
          <a:p>
            <a:pPr marL="320783" marR="0" lvl="0" indent="-32078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Tx/>
              <a:buFontTx/>
              <a:buNone/>
              <a:tabLst/>
              <a:defRPr/>
            </a:pPr>
            <a:endParaRPr kumimoji="0" lang="ru-RU" sz="15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783" marR="0" lvl="0" indent="-32078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Tx/>
              <a:buFontTx/>
              <a:buNone/>
              <a:tabLst/>
              <a:defRPr/>
            </a:pPr>
            <a:r>
              <a:rPr lang="ru-RU" sz="1500" kern="0" dirty="0" smtClean="0">
                <a:latin typeface="+mn-lt"/>
                <a:ea typeface="+mn-ea"/>
                <a:cs typeface="+mn-cs"/>
              </a:rPr>
              <a:t>Крупнейшая в истории </a:t>
            </a:r>
            <a:r>
              <a:rPr lang="en-US" sz="1500" kern="0" dirty="0" smtClean="0">
                <a:latin typeface="+mn-lt"/>
                <a:ea typeface="+mn-ea"/>
                <a:cs typeface="+mn-cs"/>
              </a:rPr>
              <a:t>Samsung </a:t>
            </a:r>
            <a:r>
              <a:rPr lang="ru-RU" sz="1500" kern="0" dirty="0" smtClean="0">
                <a:latin typeface="+mn-lt"/>
                <a:ea typeface="+mn-ea"/>
                <a:cs typeface="+mn-cs"/>
              </a:rPr>
              <a:t>р</a:t>
            </a:r>
            <a:r>
              <a:rPr kumimoji="0" lang="ru-RU" sz="15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екламная</a:t>
            </a:r>
            <a:r>
              <a:rPr kumimoji="0" lang="ru-RU" sz="15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кампания в наружке</a:t>
            </a:r>
          </a:p>
          <a:p>
            <a:pPr marL="320783" marR="0" lvl="0" indent="-32078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Tx/>
              <a:buFontTx/>
              <a:buNone/>
              <a:tabLst/>
              <a:defRPr/>
            </a:pPr>
            <a:endParaRPr lang="ru-RU" sz="1500" kern="0" baseline="0" dirty="0" smtClean="0">
              <a:latin typeface="+mn-lt"/>
              <a:ea typeface="+mn-ea"/>
              <a:cs typeface="+mn-cs"/>
            </a:endParaRPr>
          </a:p>
          <a:p>
            <a:pPr marL="320783" marR="0" lvl="0" indent="-32078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Огромная представленность  в   диджитал-каналах </a:t>
            </a:r>
          </a:p>
          <a:p>
            <a:pPr marL="320783" marR="0" lvl="0" indent="-32078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Tx/>
              <a:buFontTx/>
              <a:buNone/>
              <a:tabLst/>
              <a:defRPr/>
            </a:pPr>
            <a:endParaRPr lang="ru-RU" sz="1500" kern="0" baseline="0" dirty="0" smtClean="0">
              <a:latin typeface="+mn-lt"/>
              <a:ea typeface="+mn-ea"/>
              <a:cs typeface="+mn-cs"/>
            </a:endParaRPr>
          </a:p>
          <a:p>
            <a:pPr marL="320783" marR="0" lvl="0" indent="-32078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Tx/>
              <a:buFontTx/>
              <a:buNone/>
              <a:tabLst/>
              <a:defRPr/>
            </a:pPr>
            <a:r>
              <a:rPr lang="ru-RU" sz="1500" kern="0" baseline="0" dirty="0" smtClean="0">
                <a:latin typeface="+mn-lt"/>
                <a:ea typeface="+mn-ea"/>
                <a:cs typeface="+mn-cs"/>
              </a:rPr>
              <a:t>Очень заметные </a:t>
            </a:r>
            <a:r>
              <a:rPr lang="en-US" sz="1500" kern="0" baseline="0" dirty="0" smtClean="0">
                <a:latin typeface="+mn-lt"/>
                <a:ea typeface="+mn-ea"/>
                <a:cs typeface="+mn-cs"/>
              </a:rPr>
              <a:t>BTL-</a:t>
            </a:r>
            <a:r>
              <a:rPr lang="ru-RU" sz="1500" kern="0" baseline="0" dirty="0" smtClean="0">
                <a:latin typeface="+mn-lt"/>
                <a:ea typeface="+mn-ea"/>
                <a:cs typeface="+mn-cs"/>
              </a:rPr>
              <a:t>активности</a:t>
            </a:r>
            <a:endParaRPr kumimoji="0" lang="ru-RU" sz="15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8640" y="5261125"/>
            <a:ext cx="75633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Цель – максимальная информированность покупателей планшетов, что на рынке существует предложение с супер-привлекательными условиями и нужно покупать именно планшеты </a:t>
            </a:r>
            <a:r>
              <a:rPr lang="en-US" sz="1600" dirty="0" smtClean="0"/>
              <a:t>Samsung </a:t>
            </a:r>
            <a:r>
              <a:rPr lang="ru-RU" sz="1600" dirty="0" smtClean="0"/>
              <a:t>с сим-картами МегаФон внутри</a:t>
            </a:r>
            <a:endParaRPr lang="ru-RU" sz="16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#10;&lt;root reqver=&quot;17839&quot;&gt;&lt;version val=&quot;21086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3&quot;&gt;&lt;elem m_fUsage=&quot;1.00000000000000000000E+000&quot;&gt;&lt;m_ppcolschidx val=&quot;0&quot;/&gt;&lt;m_rgb r=&quot;3&quot; g=&quot;a0&quot; b=&quot;2b&quot;/&gt;&lt;/elem&gt;&lt;elem m_fUsage=&quot;9.00000000000000020000E-001&quot;&gt;&lt;m_ppcolschidx val=&quot;0&quot;/&gt;&lt;m_rgb r=&quot;20&quot; g=&quot;68&quot; b=&quot;22&quot;/&gt;&lt;/elem&gt;&lt;elem m_fUsage=&quot;8.10000000000000050000E-001&quot;&gt;&lt;m_ppcolschidx val=&quot;0&quot;/&gt;&lt;m_rgb r=&quot;34&quot; g=&quot;a9&quot; b=&quot;37&quot;/&gt;&lt;/elem&gt;&lt;/m_vecMRU&gt;&lt;/m_mruColor&gt;&lt;m_mapectfillschemeMRU&gt;&lt;key val=&quot;0&quot;/&gt;&lt;elem&gt;&lt;m_nPartnerID val=&quot;536&quot;/&gt;&lt;m_nIndex val=&quot;2&quot;/&gt;&lt;/elem&gt;&lt;key val=&quot;1&quot;/&gt;&lt;elem&gt;&lt;m_nPartnerID val=&quot;536&quot;/&gt;&lt;m_nIndex val=&quot;0&quot;/&gt;&lt;/elem&gt;&lt;/m_mapectfillschemeMRU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m_chDecimalSymbol17909&gt;.&lt;/m_chDecimalSymbol17909&gt;&lt;m_nGroupingDigits17909 val=&quot;3&quot;/&gt;&lt;m_chGroupingSymbol17909&gt;,&lt;/m_chGroupingSymbol17909&gt;&lt;/m_precDefault&gt;&lt;/CDefaultPrec&gt;&lt;/root&gt;"/>
  <p:tag name="NP_IDX" val="6"/>
  <p:tag name="THINKCELLUNDODONOTDELETE" val="60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xyJBq4I7UytdhDcURf7A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f1GyKhjUaGsBAmGeK.p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177B57"/>
      </a:dk2>
      <a:lt2>
        <a:srgbClr val="808080"/>
      </a:lt2>
      <a:accent1>
        <a:srgbClr val="E2E2E2"/>
      </a:accent1>
      <a:accent2>
        <a:srgbClr val="BCDEC2"/>
      </a:accent2>
      <a:accent3>
        <a:srgbClr val="FFFFFF"/>
      </a:accent3>
      <a:accent4>
        <a:srgbClr val="000000"/>
      </a:accent4>
      <a:accent5>
        <a:srgbClr val="EEEEEE"/>
      </a:accent5>
      <a:accent6>
        <a:srgbClr val="AAC9B0"/>
      </a:accent6>
      <a:hlink>
        <a:srgbClr val="5BAD82"/>
      </a:hlink>
      <a:folHlink>
        <a:srgbClr val="8EC6A1"/>
      </a:folHlink>
    </a:clrScheme>
    <a:fontScheme name="blan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177B57"/>
        </a:dk2>
        <a:lt2>
          <a:srgbClr val="808080"/>
        </a:lt2>
        <a:accent1>
          <a:srgbClr val="E2E2E2"/>
        </a:accent1>
        <a:accent2>
          <a:srgbClr val="BCDEC2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AAC9B0"/>
        </a:accent6>
        <a:hlink>
          <a:srgbClr val="5BAD82"/>
        </a:hlink>
        <a:folHlink>
          <a:srgbClr val="8EC6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177B57"/>
        </a:dk2>
        <a:lt2>
          <a:srgbClr val="000000"/>
        </a:lt2>
        <a:accent1>
          <a:srgbClr val="E2E2E2"/>
        </a:accent1>
        <a:accent2>
          <a:srgbClr val="BCDEC2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AAC9B0"/>
        </a:accent6>
        <a:hlink>
          <a:srgbClr val="5BAD82"/>
        </a:hlink>
        <a:folHlink>
          <a:srgbClr val="8EC6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Firm Format - Russian</Template>
  <TotalTime>70287</TotalTime>
  <Words>518</Words>
  <Application>Microsoft Office PowerPoint</Application>
  <PresentationFormat>Произвольный</PresentationFormat>
  <Paragraphs>46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blank</vt:lpstr>
      <vt:lpstr>think-cell Slide</vt:lpstr>
      <vt:lpstr>Презентация PowerPoint</vt:lpstr>
      <vt:lpstr>Лучший Интернет для твоего планшета!</vt:lpstr>
      <vt:lpstr>Презентация PowerPoint</vt:lpstr>
      <vt:lpstr>Презентация PowerPoint</vt:lpstr>
      <vt:lpstr>Презентация PowerPoint</vt:lpstr>
    </vt:vector>
  </TitlesOfParts>
  <Company>Corporate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документа</dc:title>
  <dc:creator>Corporate</dc:creator>
  <cp:lastModifiedBy>Григорьев Олег</cp:lastModifiedBy>
  <cp:revision>2967</cp:revision>
  <cp:lastPrinted>2012-05-24T14:14:24Z</cp:lastPrinted>
  <dcterms:created xsi:type="dcterms:W3CDTF">2010-05-21T06:04:57Z</dcterms:created>
  <dcterms:modified xsi:type="dcterms:W3CDTF">2013-07-11T06:17:50Z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niversal Objects">
    <vt:bool>true</vt:bool>
  </property>
  <property fmtid="{D5CDD505-2E9C-101B-9397-08002B2CF9AE}" pid="3" name="McKPaperSize">
    <vt:lpwstr>A4</vt:lpwstr>
  </property>
  <property fmtid="{D5CDD505-2E9C-101B-9397-08002B2CF9AE}" pid="4" name="NotesPageLayout">
    <vt:lpwstr>Message</vt:lpwstr>
  </property>
  <property fmtid="{D5CDD505-2E9C-101B-9397-08002B2CF9AE}" pid="5" name="Final">
    <vt:bool>true</vt:bool>
  </property>
  <property fmtid="{D5CDD505-2E9C-101B-9397-08002B2CF9AE}" pid="6" name="Title">
    <vt:lpwstr>Название документа</vt:lpwstr>
  </property>
  <property fmtid="{D5CDD505-2E9C-101B-9397-08002B2CF9AE}" pid="7" name="Event">
    <vt:lpwstr/>
  </property>
  <property fmtid="{D5CDD505-2E9C-101B-9397-08002B2CF9AE}" pid="8" name="Delivery Date">
    <vt:lpwstr/>
  </property>
  <property fmtid="{D5CDD505-2E9C-101B-9397-08002B2CF9AE}" pid="9" name="DocID">
    <vt:lpwstr/>
  </property>
  <property fmtid="{D5CDD505-2E9C-101B-9397-08002B2CF9AE}" pid="10" name="DocIDinTitle">
    <vt:bool>false</vt:bool>
  </property>
  <property fmtid="{D5CDD505-2E9C-101B-9397-08002B2CF9AE}" pid="11" name="DocIDinSlide">
    <vt:bool>true</vt:bool>
  </property>
  <property fmtid="{D5CDD505-2E9C-101B-9397-08002B2CF9AE}" pid="12" name="DocIDPosition">
    <vt:i4>1</vt:i4>
  </property>
</Properties>
</file>